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Lst>
  <p:sldSz cx="7559675" cy="10691813"/>
  <p:notesSz cx="6858000" cy="9875838"/>
  <p:defaultTextStyle>
    <a:defPPr>
      <a:defRPr lang="de-DE"/>
    </a:defPPr>
    <a:lvl1pPr marL="0" algn="l" defTabSz="995507" rtl="0" eaLnBrk="1" latinLnBrk="0" hangingPunct="1">
      <a:defRPr sz="1960" kern="1200">
        <a:solidFill>
          <a:schemeClr val="tx1"/>
        </a:solidFill>
        <a:latin typeface="+mn-lt"/>
        <a:ea typeface="+mn-ea"/>
        <a:cs typeface="+mn-cs"/>
      </a:defRPr>
    </a:lvl1pPr>
    <a:lvl2pPr marL="497754" algn="l" defTabSz="995507" rtl="0" eaLnBrk="1" latinLnBrk="0" hangingPunct="1">
      <a:defRPr sz="1960" kern="1200">
        <a:solidFill>
          <a:schemeClr val="tx1"/>
        </a:solidFill>
        <a:latin typeface="+mn-lt"/>
        <a:ea typeface="+mn-ea"/>
        <a:cs typeface="+mn-cs"/>
      </a:defRPr>
    </a:lvl2pPr>
    <a:lvl3pPr marL="995507" algn="l" defTabSz="995507" rtl="0" eaLnBrk="1" latinLnBrk="0" hangingPunct="1">
      <a:defRPr sz="1960" kern="1200">
        <a:solidFill>
          <a:schemeClr val="tx1"/>
        </a:solidFill>
        <a:latin typeface="+mn-lt"/>
        <a:ea typeface="+mn-ea"/>
        <a:cs typeface="+mn-cs"/>
      </a:defRPr>
    </a:lvl3pPr>
    <a:lvl4pPr marL="1493261" algn="l" defTabSz="995507" rtl="0" eaLnBrk="1" latinLnBrk="0" hangingPunct="1">
      <a:defRPr sz="1960" kern="1200">
        <a:solidFill>
          <a:schemeClr val="tx1"/>
        </a:solidFill>
        <a:latin typeface="+mn-lt"/>
        <a:ea typeface="+mn-ea"/>
        <a:cs typeface="+mn-cs"/>
      </a:defRPr>
    </a:lvl4pPr>
    <a:lvl5pPr marL="1991015" algn="l" defTabSz="995507" rtl="0" eaLnBrk="1" latinLnBrk="0" hangingPunct="1">
      <a:defRPr sz="1960" kern="1200">
        <a:solidFill>
          <a:schemeClr val="tx1"/>
        </a:solidFill>
        <a:latin typeface="+mn-lt"/>
        <a:ea typeface="+mn-ea"/>
        <a:cs typeface="+mn-cs"/>
      </a:defRPr>
    </a:lvl5pPr>
    <a:lvl6pPr marL="2488768" algn="l" defTabSz="995507" rtl="0" eaLnBrk="1" latinLnBrk="0" hangingPunct="1">
      <a:defRPr sz="1960" kern="1200">
        <a:solidFill>
          <a:schemeClr val="tx1"/>
        </a:solidFill>
        <a:latin typeface="+mn-lt"/>
        <a:ea typeface="+mn-ea"/>
        <a:cs typeface="+mn-cs"/>
      </a:defRPr>
    </a:lvl6pPr>
    <a:lvl7pPr marL="2986522" algn="l" defTabSz="995507" rtl="0" eaLnBrk="1" latinLnBrk="0" hangingPunct="1">
      <a:defRPr sz="1960" kern="1200">
        <a:solidFill>
          <a:schemeClr val="tx1"/>
        </a:solidFill>
        <a:latin typeface="+mn-lt"/>
        <a:ea typeface="+mn-ea"/>
        <a:cs typeface="+mn-cs"/>
      </a:defRPr>
    </a:lvl7pPr>
    <a:lvl8pPr marL="3484275" algn="l" defTabSz="995507" rtl="0" eaLnBrk="1" latinLnBrk="0" hangingPunct="1">
      <a:defRPr sz="1960" kern="1200">
        <a:solidFill>
          <a:schemeClr val="tx1"/>
        </a:solidFill>
        <a:latin typeface="+mn-lt"/>
        <a:ea typeface="+mn-ea"/>
        <a:cs typeface="+mn-cs"/>
      </a:defRPr>
    </a:lvl8pPr>
    <a:lvl9pPr marL="3982029" algn="l" defTabSz="995507" rtl="0" eaLnBrk="1" latinLnBrk="0" hangingPunct="1">
      <a:defRPr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90" userDrawn="1">
          <p15:clr>
            <a:srgbClr val="A4A3A4"/>
          </p15:clr>
        </p15:guide>
        <p15:guide id="2" pos="238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erzoglou, Sabine" initials="TS" lastIdx="1" clrIdx="0">
    <p:extLst>
      <p:ext uri="{19B8F6BF-5375-455C-9EA6-DF929625EA0E}">
        <p15:presenceInfo xmlns:p15="http://schemas.microsoft.com/office/powerpoint/2012/main" userId="Terzoglou, Sabine" providerId="None"/>
      </p:ext>
    </p:extLst>
  </p:cmAuthor>
  <p:cmAuthor id="2" name="Valeska Beck" initials="VB" lastIdx="1" clrIdx="1">
    <p:extLst>
      <p:ext uri="{19B8F6BF-5375-455C-9EA6-DF929625EA0E}">
        <p15:presenceInfo xmlns:p15="http://schemas.microsoft.com/office/powerpoint/2012/main" userId="Valeska Bec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2077" autoAdjust="0"/>
    <p:restoredTop sz="94660"/>
  </p:normalViewPr>
  <p:slideViewPr>
    <p:cSldViewPr snapToGrid="0" showGuides="1">
      <p:cViewPr>
        <p:scale>
          <a:sx n="86" d="100"/>
          <a:sy n="86" d="100"/>
        </p:scale>
        <p:origin x="2604" y="-258"/>
      </p:cViewPr>
      <p:guideLst>
        <p:guide orient="horz" pos="3390"/>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UHOH">
    <p:spTree>
      <p:nvGrpSpPr>
        <p:cNvPr id="1" name=""/>
        <p:cNvGrpSpPr/>
        <p:nvPr/>
      </p:nvGrpSpPr>
      <p:grpSpPr>
        <a:xfrm>
          <a:off x="0" y="0"/>
          <a:ext cx="0" cy="0"/>
          <a:chOff x="0" y="0"/>
          <a:chExt cx="0" cy="0"/>
        </a:xfrm>
      </p:grpSpPr>
      <p:sp>
        <p:nvSpPr>
          <p:cNvPr id="3" name="Inhaltsplatzhalter 2"/>
          <p:cNvSpPr>
            <a:spLocks noGrp="1"/>
          </p:cNvSpPr>
          <p:nvPr>
            <p:ph idx="1"/>
          </p:nvPr>
        </p:nvSpPr>
        <p:spPr>
          <a:xfrm>
            <a:off x="863600" y="1709738"/>
            <a:ext cx="5940426" cy="1910267"/>
          </a:xfrm>
        </p:spPr>
        <p:txBody>
          <a:bodyPr>
            <a:spAutoFit/>
          </a:bodyPr>
          <a:lstStyle>
            <a:lvl5pPr indent="-108000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Textplatzhalter 12"/>
          <p:cNvSpPr>
            <a:spLocks noGrp="1"/>
          </p:cNvSpPr>
          <p:nvPr>
            <p:ph type="body" sz="quarter" idx="13"/>
          </p:nvPr>
        </p:nvSpPr>
        <p:spPr>
          <a:xfrm>
            <a:off x="863600" y="3474000"/>
            <a:ext cx="5940425" cy="2128376"/>
          </a:xfrm>
          <a:solidFill>
            <a:schemeClr val="accent1">
              <a:lumMod val="20000"/>
              <a:lumOff val="80000"/>
              <a:alpha val="60000"/>
            </a:schemeClr>
          </a:solidFill>
        </p:spPr>
        <p:txBody>
          <a:bodyPr lIns="108000" tIns="108000" rIns="36000" bIns="108000">
            <a:sp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5"/>
          <p:cNvSpPr>
            <a:spLocks noGrp="1"/>
          </p:cNvSpPr>
          <p:nvPr>
            <p:ph type="pic" sz="quarter" idx="14" hasCustomPrompt="1"/>
          </p:nvPr>
        </p:nvSpPr>
        <p:spPr>
          <a:xfrm>
            <a:off x="863916" y="9647238"/>
            <a:ext cx="528638" cy="528637"/>
          </a:xfrm>
        </p:spPr>
        <p:txBody>
          <a:bodyPr anchor="ctr"/>
          <a:lstStyle>
            <a:lvl3pPr algn="ctr">
              <a:defRPr/>
            </a:lvl3pPr>
          </a:lstStyle>
          <a:p>
            <a:pPr lvl="2"/>
            <a:r>
              <a:rPr lang="de-DE" dirty="0"/>
              <a:t>QR</a:t>
            </a:r>
          </a:p>
        </p:txBody>
      </p:sp>
      <p:pic>
        <p:nvPicPr>
          <p:cNvPr id="5" name="Grafik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1" y="540000"/>
            <a:ext cx="2519998" cy="651957"/>
          </a:xfrm>
          <a:prstGeom prst="rect">
            <a:avLst/>
          </a:prstGeom>
        </p:spPr>
      </p:pic>
    </p:spTree>
    <p:extLst>
      <p:ext uri="{BB962C8B-B14F-4D97-AF65-F5344CB8AC3E}">
        <p14:creationId xmlns:p14="http://schemas.microsoft.com/office/powerpoint/2010/main" val="1392638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Fakultät N">
    <p:spTree>
      <p:nvGrpSpPr>
        <p:cNvPr id="1" name=""/>
        <p:cNvGrpSpPr/>
        <p:nvPr/>
      </p:nvGrpSpPr>
      <p:grpSpPr>
        <a:xfrm>
          <a:off x="0" y="0"/>
          <a:ext cx="0" cy="0"/>
          <a:chOff x="0" y="0"/>
          <a:chExt cx="0" cy="0"/>
        </a:xfrm>
      </p:grpSpPr>
      <p:sp>
        <p:nvSpPr>
          <p:cNvPr id="3" name="Inhaltsplatzhalter 2"/>
          <p:cNvSpPr>
            <a:spLocks noGrp="1"/>
          </p:cNvSpPr>
          <p:nvPr>
            <p:ph idx="1"/>
          </p:nvPr>
        </p:nvSpPr>
        <p:spPr>
          <a:xfrm>
            <a:off x="863600" y="1709738"/>
            <a:ext cx="5940426" cy="1910267"/>
          </a:xfrm>
        </p:spPr>
        <p:txBody>
          <a:bodyPr>
            <a:spAutoFit/>
          </a:bodyPr>
          <a:lstStyle>
            <a:lvl5pPr indent="-108000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Textplatzhalter 12"/>
          <p:cNvSpPr>
            <a:spLocks noGrp="1"/>
          </p:cNvSpPr>
          <p:nvPr>
            <p:ph type="body" sz="quarter" idx="13"/>
          </p:nvPr>
        </p:nvSpPr>
        <p:spPr>
          <a:xfrm>
            <a:off x="863600" y="3474000"/>
            <a:ext cx="5940425" cy="2128376"/>
          </a:xfrm>
          <a:solidFill>
            <a:schemeClr val="accent1">
              <a:lumMod val="20000"/>
              <a:lumOff val="80000"/>
              <a:alpha val="60000"/>
            </a:schemeClr>
          </a:solidFill>
        </p:spPr>
        <p:txBody>
          <a:bodyPr lIns="108000" tIns="108000" rIns="36000" bIns="108000">
            <a:sp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7" name="Bildplatzhalter 15"/>
          <p:cNvSpPr>
            <a:spLocks noGrp="1"/>
          </p:cNvSpPr>
          <p:nvPr>
            <p:ph type="pic" sz="quarter" idx="14" hasCustomPrompt="1"/>
          </p:nvPr>
        </p:nvSpPr>
        <p:spPr>
          <a:xfrm>
            <a:off x="863916" y="9647238"/>
            <a:ext cx="528638" cy="528637"/>
          </a:xfrm>
        </p:spPr>
        <p:txBody>
          <a:bodyPr anchor="ctr"/>
          <a:lstStyle>
            <a:lvl3pPr algn="ctr">
              <a:defRPr/>
            </a:lvl3pPr>
          </a:lstStyle>
          <a:p>
            <a:pPr lvl="2"/>
            <a:r>
              <a:rPr lang="de-DE" dirty="0"/>
              <a:t>QR</a:t>
            </a:r>
          </a:p>
        </p:txBody>
      </p:sp>
      <p:pic>
        <p:nvPicPr>
          <p:cNvPr id="4" name="Grafik 3"/>
          <p:cNvPicPr>
            <a:picLocks noChangeAspect="1"/>
          </p:cNvPicPr>
          <p:nvPr userDrawn="1"/>
        </p:nvPicPr>
        <p:blipFill>
          <a:blip r:embed="rId2"/>
          <a:srcRect/>
          <a:stretch/>
        </p:blipFill>
        <p:spPr>
          <a:xfrm>
            <a:off x="581332" y="540000"/>
            <a:ext cx="4224917" cy="586546"/>
          </a:xfrm>
          <a:prstGeom prst="rect">
            <a:avLst/>
          </a:prstGeom>
        </p:spPr>
      </p:pic>
    </p:spTree>
    <p:extLst>
      <p:ext uri="{BB962C8B-B14F-4D97-AF65-F5344CB8AC3E}">
        <p14:creationId xmlns:p14="http://schemas.microsoft.com/office/powerpoint/2010/main" val="30448203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platzhalter 2"/>
          <p:cNvSpPr>
            <a:spLocks noGrp="1"/>
          </p:cNvSpPr>
          <p:nvPr>
            <p:ph type="body" idx="1"/>
          </p:nvPr>
        </p:nvSpPr>
        <p:spPr>
          <a:xfrm>
            <a:off x="540000" y="2846200"/>
            <a:ext cx="6264026" cy="6783857"/>
          </a:xfrm>
          <a:prstGeom prst="rect">
            <a:avLst/>
          </a:prstGeom>
        </p:spPr>
        <p:txBody>
          <a:bodyPr vert="horz" lIns="0" tIns="0" rIns="0" bIns="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2369101512"/>
      </p:ext>
    </p:extLst>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514350" rtl="0" eaLnBrk="1" latinLnBrk="0" hangingPunct="1">
        <a:lnSpc>
          <a:spcPct val="90000"/>
        </a:lnSpc>
        <a:spcBef>
          <a:spcPct val="0"/>
        </a:spcBef>
        <a:buNone/>
        <a:defRPr sz="2475" b="1" kern="1200" cap="all" baseline="0">
          <a:solidFill>
            <a:schemeClr val="tx2"/>
          </a:solidFill>
          <a:latin typeface="+mn-lt"/>
          <a:ea typeface="+mj-ea"/>
          <a:cs typeface="+mj-cs"/>
        </a:defRPr>
      </a:lvl1pPr>
    </p:titleStyle>
    <p:bodyStyle>
      <a:lvl1pPr marL="0" indent="0" algn="l" defTabSz="514350" rtl="0" eaLnBrk="1" latinLnBrk="0" hangingPunct="1">
        <a:lnSpc>
          <a:spcPct val="90000"/>
        </a:lnSpc>
        <a:spcBef>
          <a:spcPts val="0"/>
        </a:spcBef>
        <a:spcAft>
          <a:spcPts val="283"/>
        </a:spcAft>
        <a:buFont typeface="Arial" panose="020B0604020202020204" pitchFamily="34" charset="0"/>
        <a:buNone/>
        <a:defRPr sz="2600" b="1" kern="1200" cap="all" baseline="0">
          <a:solidFill>
            <a:schemeClr val="tx2"/>
          </a:solidFill>
          <a:latin typeface="+mn-lt"/>
          <a:ea typeface="+mn-ea"/>
          <a:cs typeface="+mn-cs"/>
        </a:defRPr>
      </a:lvl1pPr>
      <a:lvl2pPr marL="0" indent="0" algn="l" defTabSz="514350" rtl="0" eaLnBrk="1" latinLnBrk="0" hangingPunct="1">
        <a:lnSpc>
          <a:spcPts val="1500"/>
        </a:lnSpc>
        <a:spcBef>
          <a:spcPts val="0"/>
        </a:spcBef>
        <a:spcAft>
          <a:spcPts val="1701"/>
        </a:spcAft>
        <a:buFont typeface="Arial" panose="020B0604020202020204" pitchFamily="34" charset="0"/>
        <a:buNone/>
        <a:defRPr sz="1400" kern="1200">
          <a:solidFill>
            <a:schemeClr val="tx2"/>
          </a:solidFill>
          <a:latin typeface="+mj-lt"/>
          <a:ea typeface="+mn-ea"/>
          <a:cs typeface="+mn-cs"/>
        </a:defRPr>
      </a:lvl2pPr>
      <a:lvl3pPr marL="0" indent="0" algn="l" defTabSz="514350" rtl="0" eaLnBrk="1" latinLnBrk="0" hangingPunct="1">
        <a:lnSpc>
          <a:spcPts val="1150"/>
        </a:lnSpc>
        <a:spcBef>
          <a:spcPts val="0"/>
        </a:spcBef>
        <a:spcAft>
          <a:spcPts val="850"/>
        </a:spcAft>
        <a:buFont typeface="Arial" panose="020B0604020202020204" pitchFamily="34" charset="0"/>
        <a:buNone/>
        <a:tabLst>
          <a:tab pos="1080000" algn="l"/>
        </a:tabLst>
        <a:defRPr sz="900" kern="1200">
          <a:solidFill>
            <a:schemeClr val="tx1">
              <a:lumMod val="50000"/>
            </a:schemeClr>
          </a:solidFill>
          <a:latin typeface="+mn-lt"/>
          <a:ea typeface="+mn-ea"/>
          <a:cs typeface="+mn-cs"/>
        </a:defRPr>
      </a:lvl3pPr>
      <a:lvl4pPr marL="0" indent="0" algn="l" defTabSz="514350" rtl="0" eaLnBrk="1" latinLnBrk="0" hangingPunct="1">
        <a:lnSpc>
          <a:spcPct val="100000"/>
        </a:lnSpc>
        <a:spcBef>
          <a:spcPts val="0"/>
        </a:spcBef>
        <a:spcAft>
          <a:spcPts val="1134"/>
        </a:spcAft>
        <a:buFont typeface="Arial" panose="020B0604020202020204" pitchFamily="34" charset="0"/>
        <a:buNone/>
        <a:tabLst>
          <a:tab pos="1080000" algn="l"/>
        </a:tabLst>
        <a:defRPr sz="1200" kern="1200" baseline="0">
          <a:solidFill>
            <a:schemeClr val="accent4"/>
          </a:solidFill>
          <a:latin typeface="Rockwell" panose="02060603020205020403" pitchFamily="18" charset="0"/>
          <a:ea typeface="+mn-ea"/>
          <a:cs typeface="+mn-cs"/>
        </a:defRPr>
      </a:lvl4pPr>
      <a:lvl5pPr marL="0" indent="-1080000" algn="l" defTabSz="514350" rtl="0" eaLnBrk="1" latinLnBrk="0" hangingPunct="1">
        <a:lnSpc>
          <a:spcPct val="100000"/>
        </a:lnSpc>
        <a:spcBef>
          <a:spcPts val="0"/>
        </a:spcBef>
        <a:buFont typeface="Arial" panose="020B0604020202020204" pitchFamily="34" charset="0"/>
        <a:buNone/>
        <a:tabLst>
          <a:tab pos="1080000" algn="l"/>
        </a:tabLst>
        <a:defRPr sz="900" b="0" kern="1200" cap="none" spc="0" baseline="0">
          <a:solidFill>
            <a:schemeClr val="tx1">
              <a:lumMod val="50000"/>
            </a:schemeClr>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de-DE"/>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44" userDrawn="1">
          <p15:clr>
            <a:srgbClr val="F26B43"/>
          </p15:clr>
        </p15:guide>
        <p15:guide id="2" pos="340" userDrawn="1">
          <p15:clr>
            <a:srgbClr val="F26B43"/>
          </p15:clr>
        </p15:guide>
        <p15:guide id="3" orient="horz" pos="1077" userDrawn="1">
          <p15:clr>
            <a:srgbClr val="F26B43"/>
          </p15:clr>
        </p15:guide>
        <p15:guide id="4" pos="4430" userDrawn="1">
          <p15:clr>
            <a:srgbClr val="F26B43"/>
          </p15:clr>
        </p15:guide>
        <p15:guide id="5" pos="4286" userDrawn="1">
          <p15:clr>
            <a:srgbClr val="F26B43"/>
          </p15:clr>
        </p15:guide>
        <p15:guide id="6" orient="horz" pos="752" userDrawn="1">
          <p15:clr>
            <a:srgbClr val="F26B43"/>
          </p15:clr>
        </p15:guide>
        <p15:guide id="7" orient="horz" pos="339" userDrawn="1">
          <p15:clr>
            <a:srgbClr val="F26B43"/>
          </p15:clr>
        </p15:guide>
        <p15:guide id="8" orient="horz" pos="641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idx="1"/>
          </p:nvPr>
        </p:nvSpPr>
        <p:spPr>
          <a:xfrm>
            <a:off x="863600" y="1481522"/>
            <a:ext cx="5940426" cy="1524263"/>
          </a:xfrm>
        </p:spPr>
        <p:txBody>
          <a:bodyPr/>
          <a:lstStyle/>
          <a:p>
            <a:r>
              <a:rPr lang="de-DE" sz="2000" dirty="0"/>
              <a:t>Köpfe. Forschung. Einblicke</a:t>
            </a:r>
          </a:p>
          <a:p>
            <a:pPr>
              <a:spcAft>
                <a:spcPts val="0"/>
              </a:spcAft>
            </a:pPr>
            <a:r>
              <a:rPr lang="de-DE" sz="1100" dirty="0"/>
              <a:t>Vorträge aus den Life Sciences</a:t>
            </a:r>
            <a:br>
              <a:rPr lang="de-DE" sz="1100" dirty="0"/>
            </a:br>
            <a:endParaRPr lang="de-DE" sz="1050" dirty="0"/>
          </a:p>
          <a:p>
            <a:pPr lvl="2"/>
            <a:r>
              <a:rPr lang="de-DE" sz="1000" dirty="0"/>
              <a:t>Was passiert eigentlich in den Life Sciences an der Universität Hohenheim?</a:t>
            </a:r>
            <a:br>
              <a:rPr lang="de-DE" sz="1000" dirty="0"/>
            </a:br>
            <a:r>
              <a:rPr lang="de-DE" sz="1000" dirty="0"/>
              <a:t>In dieser Vortragsreihe geben Forschende der Fakultät Einblicke in ihre Arbeit. Offen für alle, innerhalb und außerhalb der Universität, die sich für aktuelle Themen und spannende Forschungsfragen interessieren. Kommen Sie einfach vorbei!</a:t>
            </a:r>
          </a:p>
          <a:p>
            <a:pPr lvl="2"/>
            <a:endParaRPr lang="de-DE" dirty="0"/>
          </a:p>
        </p:txBody>
      </p:sp>
      <p:sp>
        <p:nvSpPr>
          <p:cNvPr id="5" name="Textplatzhalter 4"/>
          <p:cNvSpPr>
            <a:spLocks noGrp="1"/>
          </p:cNvSpPr>
          <p:nvPr>
            <p:ph type="body" sz="quarter" idx="13"/>
          </p:nvPr>
        </p:nvSpPr>
        <p:spPr>
          <a:xfrm>
            <a:off x="863600" y="2768586"/>
            <a:ext cx="5940425" cy="1699678"/>
          </a:xfrm>
        </p:spPr>
        <p:txBody>
          <a:bodyPr tIns="72000" bIns="72000"/>
          <a:lstStyle/>
          <a:p>
            <a:pPr lvl="3">
              <a:spcAft>
                <a:spcPts val="600"/>
              </a:spcAft>
            </a:pPr>
            <a:r>
              <a:rPr lang="de-DE" dirty="0"/>
              <a:t>Donnerstag, 16. Oktober 2025 |17 Uhr c.t. | Schloss Balkonsaal</a:t>
            </a:r>
          </a:p>
          <a:p>
            <a:pPr lvl="4"/>
            <a:r>
              <a:rPr lang="de-DE" sz="1000" dirty="0"/>
              <a:t>Dr. Marcus Breil, Fachgebiet Physik und Meteorologie </a:t>
            </a:r>
          </a:p>
          <a:p>
            <a:pPr lvl="4"/>
            <a:r>
              <a:rPr lang="de-DE" sz="1000" b="1" dirty="0"/>
              <a:t>Die Auswirkungen von Aufforstungen auf das regionale Klima in Europa</a:t>
            </a:r>
          </a:p>
          <a:p>
            <a:pPr lvl="4"/>
            <a:endParaRPr lang="en-US" sz="1000" b="1" dirty="0"/>
          </a:p>
          <a:p>
            <a:pPr lvl="4"/>
            <a:r>
              <a:rPr lang="de-DE" dirty="0"/>
              <a:t>Wälder können große Mengen CO2 aufnehmen, weshalb Aufforstungen allgemein als wichtige Maßnahme zur Bekämpfung der anthropogen verursachten Klimakrise angesehen werden. Gleichzeitig sind Wälder jedoch auch sehr dunkel, wodurch sie mehr Sonnenstrahlung absorbieren als andere Vegetationsformen und somit auch einen erwärmenden Klimaeffekt haben. Im Rahmen dieser Präsentation werden diese unterschiedlichen Effekte von Aufforstungen beschrieben, bislang offene Fragestellungen neu beleuchtet und schließlich deren Auswirkungen auf das europäische Klima sowie mögliche Anpassungsstrategien diskutiert. </a:t>
            </a:r>
            <a:endParaRPr lang="en-US" b="1" dirty="0"/>
          </a:p>
        </p:txBody>
      </p:sp>
      <p:sp>
        <p:nvSpPr>
          <p:cNvPr id="19" name="Textplatzhalter 4"/>
          <p:cNvSpPr txBox="1">
            <a:spLocks/>
          </p:cNvSpPr>
          <p:nvPr/>
        </p:nvSpPr>
        <p:spPr>
          <a:xfrm>
            <a:off x="855747" y="4552975"/>
            <a:ext cx="5940425" cy="1814984"/>
          </a:xfrm>
          <a:prstGeom prst="rect">
            <a:avLst/>
          </a:prstGeom>
          <a:solidFill>
            <a:schemeClr val="accent1">
              <a:lumMod val="20000"/>
              <a:lumOff val="80000"/>
              <a:alpha val="60000"/>
            </a:schemeClr>
          </a:solidFill>
        </p:spPr>
        <p:txBody>
          <a:bodyPr vert="horz" lIns="144000" tIns="72000" rIns="72000" bIns="72000" rtlCol="0">
            <a:noAutofit/>
          </a:bodyPr>
          <a:lstStyle>
            <a:lvl1pPr marL="0" indent="0" algn="l" defTabSz="514350" rtl="0" eaLnBrk="1" latinLnBrk="0" hangingPunct="1">
              <a:lnSpc>
                <a:spcPct val="90000"/>
              </a:lnSpc>
              <a:spcBef>
                <a:spcPts val="0"/>
              </a:spcBef>
              <a:spcAft>
                <a:spcPts val="283"/>
              </a:spcAft>
              <a:buFont typeface="Arial" panose="020B0604020202020204" pitchFamily="34" charset="0"/>
              <a:buNone/>
              <a:defRPr sz="2600" b="1" kern="1200" cap="all" baseline="0">
                <a:solidFill>
                  <a:schemeClr val="tx2"/>
                </a:solidFill>
                <a:latin typeface="+mn-lt"/>
                <a:ea typeface="+mn-ea"/>
                <a:cs typeface="+mn-cs"/>
              </a:defRPr>
            </a:lvl1pPr>
            <a:lvl2pPr marL="0" indent="0" algn="l" defTabSz="514350" rtl="0" eaLnBrk="1" latinLnBrk="0" hangingPunct="1">
              <a:lnSpc>
                <a:spcPct val="100000"/>
              </a:lnSpc>
              <a:spcBef>
                <a:spcPts val="0"/>
              </a:spcBef>
              <a:spcAft>
                <a:spcPts val="1701"/>
              </a:spcAft>
              <a:buFont typeface="Arial" panose="020B0604020202020204" pitchFamily="34" charset="0"/>
              <a:buNone/>
              <a:defRPr sz="1400" kern="1200">
                <a:solidFill>
                  <a:schemeClr val="tx2"/>
                </a:solidFill>
                <a:latin typeface="+mj-lt"/>
                <a:ea typeface="+mn-ea"/>
                <a:cs typeface="+mn-cs"/>
              </a:defRPr>
            </a:lvl2pPr>
            <a:lvl3pPr marL="0" indent="0" algn="l" defTabSz="514350" rtl="0" eaLnBrk="1" latinLnBrk="0" hangingPunct="1">
              <a:lnSpc>
                <a:spcPct val="100000"/>
              </a:lnSpc>
              <a:spcBef>
                <a:spcPts val="0"/>
              </a:spcBef>
              <a:spcAft>
                <a:spcPts val="850"/>
              </a:spcAft>
              <a:buFont typeface="Arial" panose="020B0604020202020204" pitchFamily="34" charset="0"/>
              <a:buNone/>
              <a:tabLst>
                <a:tab pos="1080000" algn="l"/>
              </a:tabLst>
              <a:defRPr sz="900" kern="1200">
                <a:solidFill>
                  <a:schemeClr val="tx1">
                    <a:lumMod val="50000"/>
                  </a:schemeClr>
                </a:solidFill>
                <a:latin typeface="+mn-lt"/>
                <a:ea typeface="+mn-ea"/>
                <a:cs typeface="+mn-cs"/>
              </a:defRPr>
            </a:lvl3pPr>
            <a:lvl4pPr marL="0" indent="0" algn="l" defTabSz="514350" rtl="0" eaLnBrk="1" latinLnBrk="0" hangingPunct="1">
              <a:lnSpc>
                <a:spcPct val="100000"/>
              </a:lnSpc>
              <a:spcBef>
                <a:spcPts val="0"/>
              </a:spcBef>
              <a:spcAft>
                <a:spcPts val="1134"/>
              </a:spcAft>
              <a:buFont typeface="Arial" panose="020B0604020202020204" pitchFamily="34" charset="0"/>
              <a:buNone/>
              <a:tabLst>
                <a:tab pos="1080000" algn="l"/>
              </a:tabLst>
              <a:defRPr sz="1200" kern="1200" baseline="0">
                <a:solidFill>
                  <a:schemeClr val="accent4"/>
                </a:solidFill>
                <a:latin typeface="Rockwell" panose="02060603020205020403" pitchFamily="18" charset="0"/>
                <a:ea typeface="+mn-ea"/>
                <a:cs typeface="+mn-cs"/>
              </a:defRPr>
            </a:lvl4pPr>
            <a:lvl5pPr marL="0" indent="0" algn="l" defTabSz="514350" rtl="0" eaLnBrk="1" latinLnBrk="0" hangingPunct="1">
              <a:lnSpc>
                <a:spcPct val="100000"/>
              </a:lnSpc>
              <a:spcBef>
                <a:spcPts val="0"/>
              </a:spcBef>
              <a:buFont typeface="Arial" panose="020B0604020202020204" pitchFamily="34" charset="0"/>
              <a:buNone/>
              <a:tabLst>
                <a:tab pos="1080000" algn="l"/>
              </a:tabLst>
              <a:defRPr sz="900" b="0" kern="1200" cap="none" spc="0" baseline="0">
                <a:solidFill>
                  <a:schemeClr val="tx1">
                    <a:lumMod val="50000"/>
                  </a:schemeClr>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3">
              <a:spcAft>
                <a:spcPts val="600"/>
              </a:spcAft>
            </a:pPr>
            <a:r>
              <a:rPr lang="de-DE" dirty="0"/>
              <a:t>Donnerstag, 13. November 2025 | 17 Uhr c.t. | Schloss Balkonsaal</a:t>
            </a:r>
          </a:p>
          <a:p>
            <a:pPr lvl="2" indent="-1080000"/>
            <a:r>
              <a:rPr lang="de-DE" sz="1000" dirty="0"/>
              <a:t>Dr. Markus Burkard, Fachgebiet Biochemie der Ernährung</a:t>
            </a:r>
            <a:br>
              <a:rPr lang="de-DE" sz="1000" b="0" dirty="0"/>
            </a:br>
            <a:r>
              <a:rPr lang="de-DE" sz="1000" b="1" dirty="0"/>
              <a:t>Das unerschlossene Potenzial spezifischer Mikronährstoffe und Sekundärmetaboliten für die Krebstherapie</a:t>
            </a:r>
          </a:p>
          <a:p>
            <a:pPr lvl="2" indent="-1080000"/>
            <a:r>
              <a:rPr lang="de-DE" dirty="0"/>
              <a:t>Krebserkrankungen sind weiterhin auf dem Vormarsch und einige Tumorentitäten, wie beispielsweise der Bauchspeicheldrüsenkrebs, sprechen nur wenig auf innovative (Immun-)Therapien an. Der Einsatz spezifischer Mikronährstoffe und sekundärer Pflanzenstoffe könnte jedoch bei bestimmten Krebsarten einen deutlichen Zusatznutzen zur Standardtherapie erbringen. Insbesondere parenterales Hochdosis-Vitamin C und definierte </a:t>
            </a:r>
            <a:r>
              <a:rPr lang="de-DE" dirty="0" err="1"/>
              <a:t>prenylierte</a:t>
            </a:r>
            <a:r>
              <a:rPr lang="de-DE" dirty="0"/>
              <a:t> Flavonoide aus dem Hopfen und Bier zeigen hierbei ein interessantes Potenzial und neue realitätsnahe 3D-Zellkulturmodelle sollen ihre Testung tierschonend ergänzen.</a:t>
            </a:r>
          </a:p>
        </p:txBody>
      </p:sp>
      <p:sp>
        <p:nvSpPr>
          <p:cNvPr id="27" name="Textplatzhalter 4"/>
          <p:cNvSpPr txBox="1">
            <a:spLocks/>
          </p:cNvSpPr>
          <p:nvPr/>
        </p:nvSpPr>
        <p:spPr>
          <a:xfrm>
            <a:off x="855746" y="6452670"/>
            <a:ext cx="5940425" cy="2284453"/>
          </a:xfrm>
          <a:prstGeom prst="rect">
            <a:avLst/>
          </a:prstGeom>
          <a:solidFill>
            <a:schemeClr val="accent1">
              <a:lumMod val="20000"/>
              <a:lumOff val="80000"/>
              <a:alpha val="60000"/>
            </a:schemeClr>
          </a:solidFill>
        </p:spPr>
        <p:txBody>
          <a:bodyPr vert="horz" lIns="108000" tIns="72000" rIns="72000" bIns="72000" rtlCol="0">
            <a:spAutoFit/>
          </a:bodyPr>
          <a:lstStyle>
            <a:lvl1pPr marL="0" indent="0" algn="l" defTabSz="514350" rtl="0" eaLnBrk="1" latinLnBrk="0" hangingPunct="1">
              <a:lnSpc>
                <a:spcPct val="90000"/>
              </a:lnSpc>
              <a:spcBef>
                <a:spcPts val="0"/>
              </a:spcBef>
              <a:spcAft>
                <a:spcPts val="283"/>
              </a:spcAft>
              <a:buFont typeface="Arial" panose="020B0604020202020204" pitchFamily="34" charset="0"/>
              <a:buNone/>
              <a:defRPr sz="2600" b="1" kern="1200" cap="all" baseline="0">
                <a:solidFill>
                  <a:schemeClr val="tx2"/>
                </a:solidFill>
                <a:latin typeface="+mn-lt"/>
                <a:ea typeface="+mn-ea"/>
                <a:cs typeface="+mn-cs"/>
              </a:defRPr>
            </a:lvl1pPr>
            <a:lvl2pPr marL="0" indent="0" algn="l" defTabSz="514350" rtl="0" eaLnBrk="1" latinLnBrk="0" hangingPunct="1">
              <a:lnSpc>
                <a:spcPct val="100000"/>
              </a:lnSpc>
              <a:spcBef>
                <a:spcPts val="0"/>
              </a:spcBef>
              <a:spcAft>
                <a:spcPts val="1701"/>
              </a:spcAft>
              <a:buFont typeface="Arial" panose="020B0604020202020204" pitchFamily="34" charset="0"/>
              <a:buNone/>
              <a:defRPr sz="1400" kern="1200">
                <a:solidFill>
                  <a:schemeClr val="tx2"/>
                </a:solidFill>
                <a:latin typeface="+mj-lt"/>
                <a:ea typeface="+mn-ea"/>
                <a:cs typeface="+mn-cs"/>
              </a:defRPr>
            </a:lvl2pPr>
            <a:lvl3pPr marL="0" indent="0" algn="l" defTabSz="514350" rtl="0" eaLnBrk="1" latinLnBrk="0" hangingPunct="1">
              <a:lnSpc>
                <a:spcPct val="100000"/>
              </a:lnSpc>
              <a:spcBef>
                <a:spcPts val="0"/>
              </a:spcBef>
              <a:spcAft>
                <a:spcPts val="850"/>
              </a:spcAft>
              <a:buFont typeface="Arial" panose="020B0604020202020204" pitchFamily="34" charset="0"/>
              <a:buNone/>
              <a:tabLst>
                <a:tab pos="1080000" algn="l"/>
              </a:tabLst>
              <a:defRPr sz="900" kern="1200">
                <a:solidFill>
                  <a:schemeClr val="tx1">
                    <a:lumMod val="50000"/>
                  </a:schemeClr>
                </a:solidFill>
                <a:latin typeface="+mn-lt"/>
                <a:ea typeface="+mn-ea"/>
                <a:cs typeface="+mn-cs"/>
              </a:defRPr>
            </a:lvl3pPr>
            <a:lvl4pPr marL="0" indent="0" algn="l" defTabSz="514350" rtl="0" eaLnBrk="1" latinLnBrk="0" hangingPunct="1">
              <a:lnSpc>
                <a:spcPct val="100000"/>
              </a:lnSpc>
              <a:spcBef>
                <a:spcPts val="0"/>
              </a:spcBef>
              <a:spcAft>
                <a:spcPts val="1134"/>
              </a:spcAft>
              <a:buFont typeface="Arial" panose="020B0604020202020204" pitchFamily="34" charset="0"/>
              <a:buNone/>
              <a:tabLst>
                <a:tab pos="1080000" algn="l"/>
              </a:tabLst>
              <a:defRPr sz="1200" kern="1200" baseline="0">
                <a:solidFill>
                  <a:schemeClr val="accent4"/>
                </a:solidFill>
                <a:latin typeface="Rockwell" panose="02060603020205020403" pitchFamily="18" charset="0"/>
                <a:ea typeface="+mn-ea"/>
                <a:cs typeface="+mn-cs"/>
              </a:defRPr>
            </a:lvl4pPr>
            <a:lvl5pPr marL="0" indent="-1080000" algn="l" defTabSz="514350" rtl="0" eaLnBrk="1" latinLnBrk="0" hangingPunct="1">
              <a:lnSpc>
                <a:spcPct val="100000"/>
              </a:lnSpc>
              <a:spcBef>
                <a:spcPts val="0"/>
              </a:spcBef>
              <a:buFont typeface="Arial" panose="020B0604020202020204" pitchFamily="34" charset="0"/>
              <a:buNone/>
              <a:tabLst>
                <a:tab pos="1080000" algn="l"/>
              </a:tabLst>
              <a:defRPr sz="900" b="0" kern="1200" cap="none" spc="0" baseline="0">
                <a:solidFill>
                  <a:schemeClr val="tx1">
                    <a:lumMod val="50000"/>
                  </a:schemeClr>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3">
              <a:spcAft>
                <a:spcPts val="600"/>
              </a:spcAft>
            </a:pPr>
            <a:r>
              <a:rPr lang="de-DE" dirty="0"/>
              <a:t>Donnerstag, 11. Dezember 2025 | 17 Uhr c.t. | Schloss Balkonsaal</a:t>
            </a:r>
          </a:p>
          <a:p>
            <a:pPr lvl="4"/>
            <a:r>
              <a:rPr lang="de-DE" sz="1000" dirty="0"/>
              <a:t>Prof. Dr. Herbert Michael Heise, FB Informatik + Naturwissenschaften Iserlohn | Fachhochschule Südwestfalen</a:t>
            </a:r>
          </a:p>
          <a:p>
            <a:pPr lvl="2" indent="-1080000"/>
            <a:r>
              <a:rPr lang="de-DE" sz="1000" b="1" dirty="0"/>
              <a:t>Einsatz optischer Methoden zur nicht-invasiven Blutzuckermessung – zum Stand der Diabetes-Technologieforschung</a:t>
            </a:r>
            <a:br>
              <a:rPr lang="de-DE" sz="1000" b="1" dirty="0"/>
            </a:br>
            <a:br>
              <a:rPr lang="de-DE" sz="1000" b="1" dirty="0"/>
            </a:br>
            <a:r>
              <a:rPr lang="de-DE" dirty="0"/>
              <a:t>Die Sensor-Forschung im Bereich Diabetes-Technologien hat zuletzt enorme Fortschritte erfahren. Insbesondere sind invasive elektrochemische Sensoren für Diabetiker verfügbar, die kontinuierlich die Glucosekonzentration im Unterhautfettgewebe zu messen erlauben, jedoch mit begrenzter Einsatzdauer und verbundenen Kosten. Seit vielen Jahren werden optische Schwingungsspektroskopie-basierende Messsysteme für eine nicht-invasive reagenzfreie („grüne“) </a:t>
            </a:r>
            <a:r>
              <a:rPr lang="de-DE" dirty="0" err="1"/>
              <a:t>Blutglucoseanalytik</a:t>
            </a:r>
            <a:r>
              <a:rPr lang="de-DE" dirty="0"/>
              <a:t> über Hautmessungen vorgeschlagen, deren Anwendbarkeit für den Diabetiker bislang aufgrund unzureichender Messgenauigkeit nicht gegeben ist. Zum Stand der Technik wird ein Überblick gegeben, wobei Ergebnisse der eigenen Arbeitsgruppe insbesondere zur Nahinfrarot-Spektrometrie, der verwendenden Messtechnik, Grenzen und Leistungsfähigkeit im Vordergrund stehen werden.</a:t>
            </a:r>
            <a:endParaRPr lang="de-DE" sz="1000" b="1" dirty="0"/>
          </a:p>
        </p:txBody>
      </p:sp>
      <p:sp>
        <p:nvSpPr>
          <p:cNvPr id="2" name="Rectangle 2">
            <a:extLst>
              <a:ext uri="{FF2B5EF4-FFF2-40B4-BE49-F238E27FC236}">
                <a16:creationId xmlns:a16="http://schemas.microsoft.com/office/drawing/2014/main" id="{F12546E4-4656-4456-A603-59BE8445A3D3}"/>
              </a:ext>
            </a:extLst>
          </p:cNvPr>
          <p:cNvSpPr>
            <a:spLocks noChangeArrowheads="1"/>
          </p:cNvSpPr>
          <p:nvPr/>
        </p:nvSpPr>
        <p:spPr bwMode="auto">
          <a:xfrm>
            <a:off x="0" y="0"/>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6" name="Bildplatzhalter 5">
            <a:extLst>
              <a:ext uri="{FF2B5EF4-FFF2-40B4-BE49-F238E27FC236}">
                <a16:creationId xmlns:a16="http://schemas.microsoft.com/office/drawing/2014/main" id="{8CF49941-9CA2-4EF0-9FE8-6F3EC6E6C3BF}"/>
              </a:ext>
            </a:extLst>
          </p:cNvPr>
          <p:cNvPicPr>
            <a:picLocks noGrp="1" noChangeAspect="1"/>
          </p:cNvPicPr>
          <p:nvPr>
            <p:ph type="pic" sz="quarter" idx="14"/>
          </p:nvPr>
        </p:nvPicPr>
        <p:blipFill>
          <a:blip r:embed="rId2"/>
          <a:srcRect l="1068" r="1068"/>
          <a:stretch>
            <a:fillRect/>
          </a:stretch>
        </p:blipFill>
        <p:spPr>
          <a:xfrm>
            <a:off x="6462358" y="10228213"/>
            <a:ext cx="351606" cy="351606"/>
          </a:xfrm>
          <a:prstGeom prst="rect">
            <a:avLst/>
          </a:prstGeom>
        </p:spPr>
      </p:pic>
      <p:sp>
        <p:nvSpPr>
          <p:cNvPr id="14" name="Rechteck 13">
            <a:extLst>
              <a:ext uri="{FF2B5EF4-FFF2-40B4-BE49-F238E27FC236}">
                <a16:creationId xmlns:a16="http://schemas.microsoft.com/office/drawing/2014/main" id="{AF37FC1B-4151-4CDD-B3A1-237F98A6C8D7}"/>
              </a:ext>
            </a:extLst>
          </p:cNvPr>
          <p:cNvSpPr/>
          <p:nvPr/>
        </p:nvSpPr>
        <p:spPr>
          <a:xfrm>
            <a:off x="857129" y="10305565"/>
            <a:ext cx="5198646" cy="131959"/>
          </a:xfrm>
          <a:prstGeom prst="rect">
            <a:avLst/>
          </a:prstGeom>
        </p:spPr>
        <p:txBody>
          <a:bodyPr wrap="square" lIns="0" tIns="0" rIns="0" bIns="0" anchor="b" anchorCtr="0">
            <a:spAutoFit/>
          </a:bodyPr>
          <a:lstStyle/>
          <a:p>
            <a:pPr>
              <a:lnSpc>
                <a:spcPts val="1100"/>
              </a:lnSpc>
              <a:tabLst>
                <a:tab pos="720000" algn="l"/>
              </a:tabLst>
            </a:pPr>
            <a:r>
              <a:rPr lang="de-DE" sz="900" dirty="0"/>
              <a:t>Mehr Informationen zur Fakultät Naturwissenschaften: lifesciences.uni-hohenheim.de</a:t>
            </a:r>
          </a:p>
        </p:txBody>
      </p:sp>
      <p:sp>
        <p:nvSpPr>
          <p:cNvPr id="4" name="Flussdiagramm: Verbinder 3">
            <a:extLst>
              <a:ext uri="{FF2B5EF4-FFF2-40B4-BE49-F238E27FC236}">
                <a16:creationId xmlns:a16="http://schemas.microsoft.com/office/drawing/2014/main" id="{578CFEB5-374F-4956-865C-626B2D5960EA}"/>
              </a:ext>
            </a:extLst>
          </p:cNvPr>
          <p:cNvSpPr/>
          <p:nvPr/>
        </p:nvSpPr>
        <p:spPr>
          <a:xfrm>
            <a:off x="5477302" y="531025"/>
            <a:ext cx="1440000" cy="1440000"/>
          </a:xfrm>
          <a:prstGeom prst="flowChartConnector">
            <a:avLst/>
          </a:prstGeom>
        </p:spPr>
        <p:style>
          <a:lnRef idx="2">
            <a:schemeClr val="accent4">
              <a:shade val="50000"/>
            </a:schemeClr>
          </a:lnRef>
          <a:fillRef idx="1">
            <a:schemeClr val="accent4"/>
          </a:fillRef>
          <a:effectRef idx="0">
            <a:schemeClr val="accent4"/>
          </a:effectRef>
          <a:fontRef idx="minor">
            <a:schemeClr val="lt1"/>
          </a:fontRef>
        </p:style>
        <p:txBody>
          <a:bodyPr wrap="none" lIns="0" rIns="0" rtlCol="0" anchor="ctr"/>
          <a:lstStyle/>
          <a:p>
            <a:pPr algn="ctr"/>
            <a:r>
              <a:rPr lang="de-DE" sz="1900" dirty="0">
                <a:latin typeface="+mj-lt"/>
              </a:rPr>
              <a:t>Einladung</a:t>
            </a:r>
          </a:p>
        </p:txBody>
      </p:sp>
      <p:sp>
        <p:nvSpPr>
          <p:cNvPr id="7" name="Textplatzhalter 4">
            <a:extLst>
              <a:ext uri="{FF2B5EF4-FFF2-40B4-BE49-F238E27FC236}">
                <a16:creationId xmlns:a16="http://schemas.microsoft.com/office/drawing/2014/main" id="{55ABF5A7-FF2C-56D2-2EA4-2D730A0ACAFA}"/>
              </a:ext>
            </a:extLst>
          </p:cNvPr>
          <p:cNvSpPr txBox="1">
            <a:spLocks/>
          </p:cNvSpPr>
          <p:nvPr/>
        </p:nvSpPr>
        <p:spPr>
          <a:xfrm>
            <a:off x="863600" y="8820092"/>
            <a:ext cx="5940425" cy="1402504"/>
          </a:xfrm>
          <a:prstGeom prst="rect">
            <a:avLst/>
          </a:prstGeom>
          <a:solidFill>
            <a:schemeClr val="accent1">
              <a:lumMod val="20000"/>
              <a:lumOff val="80000"/>
              <a:alpha val="60000"/>
            </a:schemeClr>
          </a:solidFill>
        </p:spPr>
        <p:txBody>
          <a:bodyPr vert="horz" lIns="144000" tIns="72000" rIns="36000" bIns="72000" rtlCol="0">
            <a:noAutofit/>
          </a:bodyPr>
          <a:lstStyle>
            <a:lvl1pPr marL="0" indent="0" algn="l" defTabSz="514350" rtl="0" eaLnBrk="1" latinLnBrk="0" hangingPunct="1">
              <a:lnSpc>
                <a:spcPct val="90000"/>
              </a:lnSpc>
              <a:spcBef>
                <a:spcPts val="0"/>
              </a:spcBef>
              <a:spcAft>
                <a:spcPts val="283"/>
              </a:spcAft>
              <a:buFont typeface="Arial" panose="020B0604020202020204" pitchFamily="34" charset="0"/>
              <a:buNone/>
              <a:defRPr sz="2600" b="1" kern="1200" cap="all" baseline="0">
                <a:solidFill>
                  <a:schemeClr val="tx2"/>
                </a:solidFill>
                <a:latin typeface="+mn-lt"/>
                <a:ea typeface="+mn-ea"/>
                <a:cs typeface="+mn-cs"/>
              </a:defRPr>
            </a:lvl1pPr>
            <a:lvl2pPr marL="0" indent="0" algn="l" defTabSz="514350" rtl="0" eaLnBrk="1" latinLnBrk="0" hangingPunct="1">
              <a:lnSpc>
                <a:spcPct val="100000"/>
              </a:lnSpc>
              <a:spcBef>
                <a:spcPts val="0"/>
              </a:spcBef>
              <a:spcAft>
                <a:spcPts val="1701"/>
              </a:spcAft>
              <a:buFont typeface="Arial" panose="020B0604020202020204" pitchFamily="34" charset="0"/>
              <a:buNone/>
              <a:defRPr sz="1400" kern="1200">
                <a:solidFill>
                  <a:schemeClr val="tx2"/>
                </a:solidFill>
                <a:latin typeface="+mj-lt"/>
                <a:ea typeface="+mn-ea"/>
                <a:cs typeface="+mn-cs"/>
              </a:defRPr>
            </a:lvl2pPr>
            <a:lvl3pPr marL="0" indent="0" algn="l" defTabSz="514350" rtl="0" eaLnBrk="1" latinLnBrk="0" hangingPunct="1">
              <a:lnSpc>
                <a:spcPct val="100000"/>
              </a:lnSpc>
              <a:spcBef>
                <a:spcPts val="0"/>
              </a:spcBef>
              <a:spcAft>
                <a:spcPts val="850"/>
              </a:spcAft>
              <a:buFont typeface="Arial" panose="020B0604020202020204" pitchFamily="34" charset="0"/>
              <a:buNone/>
              <a:tabLst>
                <a:tab pos="1080000" algn="l"/>
              </a:tabLst>
              <a:defRPr sz="900" kern="1200">
                <a:solidFill>
                  <a:schemeClr val="tx1">
                    <a:lumMod val="50000"/>
                  </a:schemeClr>
                </a:solidFill>
                <a:latin typeface="+mn-lt"/>
                <a:ea typeface="+mn-ea"/>
                <a:cs typeface="+mn-cs"/>
              </a:defRPr>
            </a:lvl3pPr>
            <a:lvl4pPr marL="0" indent="0" algn="l" defTabSz="514350" rtl="0" eaLnBrk="1" latinLnBrk="0" hangingPunct="1">
              <a:lnSpc>
                <a:spcPct val="100000"/>
              </a:lnSpc>
              <a:spcBef>
                <a:spcPts val="0"/>
              </a:spcBef>
              <a:spcAft>
                <a:spcPts val="1134"/>
              </a:spcAft>
              <a:buFont typeface="Arial" panose="020B0604020202020204" pitchFamily="34" charset="0"/>
              <a:buNone/>
              <a:tabLst>
                <a:tab pos="1080000" algn="l"/>
              </a:tabLst>
              <a:defRPr sz="1200" kern="1200" baseline="0">
                <a:solidFill>
                  <a:schemeClr val="accent4"/>
                </a:solidFill>
                <a:latin typeface="Rockwell" panose="02060603020205020403" pitchFamily="18" charset="0"/>
                <a:ea typeface="+mn-ea"/>
                <a:cs typeface="+mn-cs"/>
              </a:defRPr>
            </a:lvl4pPr>
            <a:lvl5pPr marL="0" indent="0" algn="l" defTabSz="514350" rtl="0" eaLnBrk="1" latinLnBrk="0" hangingPunct="1">
              <a:lnSpc>
                <a:spcPct val="100000"/>
              </a:lnSpc>
              <a:spcBef>
                <a:spcPts val="0"/>
              </a:spcBef>
              <a:buFont typeface="Arial" panose="020B0604020202020204" pitchFamily="34" charset="0"/>
              <a:buNone/>
              <a:tabLst>
                <a:tab pos="1080000" algn="l"/>
              </a:tabLst>
              <a:defRPr sz="900" b="0" kern="1200" cap="none" spc="0" baseline="0">
                <a:solidFill>
                  <a:schemeClr val="tx1">
                    <a:lumMod val="50000"/>
                  </a:schemeClr>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lvl="3">
              <a:spcAft>
                <a:spcPts val="600"/>
              </a:spcAft>
            </a:pPr>
            <a:r>
              <a:rPr lang="de-DE" dirty="0"/>
              <a:t>Donnerstag, 29. Januar 2026 | 17 Uhr c.t. | Schloss Balkonsaal</a:t>
            </a:r>
          </a:p>
          <a:p>
            <a:pPr lvl="2" indent="-1080000"/>
            <a:r>
              <a:rPr lang="de-DE" sz="1000" dirty="0"/>
              <a:t>Hon.-Prof. Dr. Mark Delewski, Fachgebiet Biofunktionalität der Lebensmittel | KLEINER Rechtsanwälte</a:t>
            </a:r>
            <a:br>
              <a:rPr lang="de-DE" sz="1000" b="0" dirty="0"/>
            </a:br>
            <a:r>
              <a:rPr lang="de-DE" sz="1000" b="1" dirty="0"/>
              <a:t>Verbraucherschutz und Information im Lebensmittelrecht </a:t>
            </a:r>
            <a:br>
              <a:rPr lang="de-DE" b="1" dirty="0"/>
            </a:br>
            <a:br>
              <a:rPr lang="de-DE" b="1" dirty="0"/>
            </a:br>
            <a:r>
              <a:rPr lang="de-DE" dirty="0"/>
              <a:t>Die Vorlesung widmet sich vor dem Hintergrund der zumeist europäischen rechtlichen Vorgaben systematisch dem Thema „Verbraucherschutz und Information“ und zeigt anhand ausgewählter und unterhaltsamer Beispiele aus Rechtsprechung und Praxis anschaulich auf, dass Verbraucherschutz nicht nur </a:t>
            </a:r>
            <a:r>
              <a:rPr lang="de-DE" i="1" dirty="0"/>
              <a:t>durch</a:t>
            </a:r>
            <a:r>
              <a:rPr lang="de-DE" dirty="0"/>
              <a:t>, sondern auch </a:t>
            </a:r>
            <a:r>
              <a:rPr lang="de-DE" i="1" dirty="0"/>
              <a:t>vor</a:t>
            </a:r>
            <a:r>
              <a:rPr lang="de-DE" dirty="0"/>
              <a:t> Information erfolgt und notwendig ist.</a:t>
            </a:r>
            <a:endParaRPr lang="de-DE" sz="1000" b="1" dirty="0"/>
          </a:p>
        </p:txBody>
      </p:sp>
    </p:spTree>
    <p:extLst>
      <p:ext uri="{BB962C8B-B14F-4D97-AF65-F5344CB8AC3E}">
        <p14:creationId xmlns:p14="http://schemas.microsoft.com/office/powerpoint/2010/main" val="919155365"/>
      </p:ext>
    </p:extLst>
  </p:cSld>
  <p:clrMapOvr>
    <a:masterClrMapping/>
  </p:clrMapOvr>
</p:sld>
</file>

<file path=ppt/theme/theme1.xml><?xml version="1.0" encoding="utf-8"?>
<a:theme xmlns:a="http://schemas.openxmlformats.org/drawingml/2006/main" name="UHOH1">
  <a:themeElements>
    <a:clrScheme name="UHOH 1">
      <a:dk1>
        <a:srgbClr val="525250"/>
      </a:dk1>
      <a:lt1>
        <a:sysClr val="window" lastClr="FFFFFF"/>
      </a:lt1>
      <a:dk2>
        <a:srgbClr val="004178"/>
      </a:dk2>
      <a:lt2>
        <a:srgbClr val="EBF2F5"/>
      </a:lt2>
      <a:accent1>
        <a:srgbClr val="6EAAC3"/>
      </a:accent1>
      <a:accent2>
        <a:srgbClr val="4B782D"/>
      </a:accent2>
      <a:accent3>
        <a:srgbClr val="AFC80A"/>
      </a:accent3>
      <a:accent4>
        <a:srgbClr val="731E5A"/>
      </a:accent4>
      <a:accent5>
        <a:srgbClr val="C3A53C"/>
      </a:accent5>
      <a:accent6>
        <a:srgbClr val="EBF2F5"/>
      </a:accent6>
      <a:hlink>
        <a:srgbClr val="7030A0"/>
      </a:hlink>
      <a:folHlink>
        <a:srgbClr val="525250"/>
      </a:folHlink>
    </a:clrScheme>
    <a:fontScheme name="UHOH 1">
      <a:majorFont>
        <a:latin typeface="Segoe UI Semibold"/>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HOH1" id="{1632F58E-AA14-4F8D-875D-67A385330B75}" vid="{7697C5E2-5CD7-46E3-AF59-A71464362121}"/>
    </a:ext>
  </a:extLst>
</a:theme>
</file>

<file path=docProps/app.xml><?xml version="1.0" encoding="utf-8"?>
<Properties xmlns="http://schemas.openxmlformats.org/officeDocument/2006/extended-properties" xmlns:vt="http://schemas.openxmlformats.org/officeDocument/2006/docPropsVTypes">
  <Template/>
  <TotalTime>0</TotalTime>
  <Words>527</Words>
  <Application>Microsoft Office PowerPoint</Application>
  <PresentationFormat>Benutzerdefiniert</PresentationFormat>
  <Paragraphs>18</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Rockwell</vt:lpstr>
      <vt:lpstr>Segoe UI</vt:lpstr>
      <vt:lpstr>Segoe UI Semibold</vt:lpstr>
      <vt:lpstr>UHOH1</vt:lpstr>
      <vt:lpstr>PowerPoint-Präsentation</vt:lpstr>
    </vt:vector>
  </TitlesOfParts>
  <Company>Universität Hohenheim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Terzoglou, Sabine</dc:creator>
  <cp:lastModifiedBy>Nina Möller</cp:lastModifiedBy>
  <cp:revision>57</cp:revision>
  <cp:lastPrinted>2025-08-20T12:53:47Z</cp:lastPrinted>
  <dcterms:created xsi:type="dcterms:W3CDTF">2024-04-18T15:29:09Z</dcterms:created>
  <dcterms:modified xsi:type="dcterms:W3CDTF">2026-01-15T14:20:17Z</dcterms:modified>
</cp:coreProperties>
</file>